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14"/>
  </p:notesMasterIdLst>
  <p:sldIdLst>
    <p:sldId id="322" r:id="rId5"/>
    <p:sldId id="332" r:id="rId6"/>
    <p:sldId id="338" r:id="rId7"/>
    <p:sldId id="339" r:id="rId8"/>
    <p:sldId id="340" r:id="rId9"/>
    <p:sldId id="331" r:id="rId10"/>
    <p:sldId id="336" r:id="rId11"/>
    <p:sldId id="335" r:id="rId12"/>
    <p:sldId id="33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7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86689" autoAdjust="0"/>
  </p:normalViewPr>
  <p:slideViewPr>
    <p:cSldViewPr snapToObjects="1">
      <p:cViewPr varScale="1">
        <p:scale>
          <a:sx n="109" d="100"/>
          <a:sy n="109" d="100"/>
        </p:scale>
        <p:origin x="1258" y="101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FDFF6-AE02-4841-B908-9859C10C792A}" type="datetimeFigureOut">
              <a:rPr lang="en-US" smtClean="0"/>
              <a:pPr/>
              <a:t>9/9/2021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CDE3E-F472-9647-BF61-0BA98BE7D5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30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Whizz through some slides and get onto the </a:t>
            </a:r>
            <a:r>
              <a:rPr lang="en-GB" dirty="0" err="1"/>
              <a:t>jupyter</a:t>
            </a:r>
            <a:r>
              <a:rPr lang="en-GB" dirty="0"/>
              <a:t> notebook stuff.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CDE3E-F472-9647-BF61-0BA98BE7D5F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71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/>
              <a:t>The issue is the data preparation…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CDE3E-F472-9647-BF61-0BA98BE7D5F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1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CDE3E-F472-9647-BF61-0BA98BE7D5F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565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" y="0"/>
            <a:ext cx="914298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436920" y="2125502"/>
            <a:ext cx="6150315" cy="826309"/>
          </a:xfrm>
        </p:spPr>
        <p:txBody>
          <a:bodyPr anchor="t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+mj-lt"/>
                <a:cs typeface="Verdana"/>
              </a:defRPr>
            </a:lvl1pPr>
          </a:lstStyle>
          <a:p>
            <a:r>
              <a:rPr lang="en-GB" dirty="0"/>
              <a:t>Click to edit Master title style</a:t>
            </a:r>
            <a:br>
              <a:rPr lang="en-GB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6920" y="2951811"/>
            <a:ext cx="6150315" cy="41936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36920" y="6356350"/>
            <a:ext cx="1482916" cy="365125"/>
          </a:xfrm>
        </p:spPr>
        <p:txBody>
          <a:bodyPr/>
          <a:lstStyle>
            <a:lvl1pPr>
              <a:defRPr sz="1000"/>
            </a:lvl1pPr>
          </a:lstStyle>
          <a:p>
            <a:fld id="{BB8F0377-746B-485D-9F89-98EAF2979B46}" type="datetime3">
              <a:rPr lang="en-US" smtClean="0"/>
              <a:t>9 September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8288" y="6356350"/>
            <a:ext cx="688511" cy="365125"/>
          </a:xfrm>
        </p:spPr>
        <p:txBody>
          <a:bodyPr/>
          <a:lstStyle>
            <a:lvl1pPr>
              <a:defRPr sz="1000"/>
            </a:lvl1pPr>
          </a:lstStyle>
          <a:p>
            <a:fld id="{9004A8D2-2718-D247-B6F2-A8CEACF28B7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956" y="285055"/>
            <a:ext cx="1980949" cy="6955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6952"/>
            <a:ext cx="8229600" cy="6736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>
            <a:lvl1pPr>
              <a:defRPr sz="3200"/>
            </a:lvl1pPr>
            <a:lvl2pPr marL="457200" indent="-279400">
              <a:defRPr sz="3200"/>
            </a:lvl2pPr>
            <a:lvl3pPr marL="685800" indent="-279400">
              <a:defRPr sz="3200"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33638" y="6356350"/>
            <a:ext cx="1485900" cy="365125"/>
          </a:xfrm>
        </p:spPr>
        <p:txBody>
          <a:bodyPr/>
          <a:lstStyle>
            <a:lvl1pPr>
              <a:defRPr sz="1000"/>
            </a:lvl1pPr>
          </a:lstStyle>
          <a:p>
            <a:fld id="{564895D3-A8AF-40EA-8A54-048FBFE050D7}" type="datetime3">
              <a:rPr lang="en-US" smtClean="0"/>
              <a:t>9 September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9412" y="6356350"/>
            <a:ext cx="687387" cy="365125"/>
          </a:xfrm>
        </p:spPr>
        <p:txBody>
          <a:bodyPr/>
          <a:lstStyle>
            <a:lvl1pPr>
              <a:defRPr sz="1000"/>
            </a:lvl1pPr>
          </a:lstStyle>
          <a:p>
            <a:fld id="{9004A8D2-2718-D247-B6F2-A8CEACF28B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32462"/>
            <a:ext cx="9144000" cy="59416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736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54648"/>
            <a:ext cx="8229600" cy="5071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0" y="6356350"/>
            <a:ext cx="14858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918875"/>
                </a:solidFill>
              </a:defRPr>
            </a:lvl1pPr>
          </a:lstStyle>
          <a:p>
            <a:fld id="{C2C3D3D2-C231-4B98-A1F2-930C5A8ED56D}" type="datetime3">
              <a:rPr lang="en-US" smtClean="0"/>
              <a:t>9 September 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9412" y="6356350"/>
            <a:ext cx="687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918875"/>
                </a:solidFill>
              </a:defRPr>
            </a:lvl1pPr>
          </a:lstStyle>
          <a:p>
            <a:fld id="{9004A8D2-2718-D247-B6F2-A8CEACF28B7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179388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794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342900" algn="l" defTabSz="457200" rtl="0" eaLnBrk="1" latinLnBrk="0" hangingPunct="1">
        <a:spcBef>
          <a:spcPct val="20000"/>
        </a:spcBef>
        <a:buFont typeface="Arial"/>
        <a:buChar char="•"/>
        <a:tabLst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57188" indent="-179388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534988" indent="-1778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918875"/>
          </a:solidFill>
          <a:latin typeface="+mn-lt"/>
          <a:ea typeface="+mn-ea"/>
          <a:cs typeface="+mn-cs"/>
        </a:defRPr>
      </a:lvl6pPr>
      <a:lvl7pPr marL="720725" indent="-185738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918875"/>
          </a:solidFill>
          <a:latin typeface="+mn-lt"/>
          <a:ea typeface="+mn-ea"/>
          <a:cs typeface="+mn-cs"/>
        </a:defRPr>
      </a:lvl7pPr>
      <a:lvl8pPr marL="898525" indent="-1778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918875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3.avi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6" Type="http://schemas.openxmlformats.org/officeDocument/2006/relationships/video" Target="../media/media4.avi"/><Relationship Id="rId5" Type="http://schemas.microsoft.com/office/2007/relationships/media" Target="../media/media4.avi"/><Relationship Id="rId10" Type="http://schemas.openxmlformats.org/officeDocument/2006/relationships/image" Target="../media/image12.png"/><Relationship Id="rId4" Type="http://schemas.openxmlformats.org/officeDocument/2006/relationships/video" Target="../media/media3.avi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hyperlink" Target="https://realpython.com/installing-pyth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39656" y="1219200"/>
            <a:ext cx="3828143" cy="1732611"/>
          </a:xfrm>
        </p:spPr>
        <p:txBody>
          <a:bodyPr/>
          <a:lstStyle/>
          <a:p>
            <a:r>
              <a:rPr lang="en-US" dirty="0"/>
              <a:t>An Intro to Python for Radiologists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9254" y="3200400"/>
            <a:ext cx="3257997" cy="419369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Oliver Nickalls, Consultant, SKH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2CF6C8B-539D-4447-8603-E0D63F27832D}"/>
              </a:ext>
            </a:extLst>
          </p:cNvPr>
          <p:cNvSpPr txBox="1">
            <a:spLocks/>
          </p:cNvSpPr>
          <p:nvPr/>
        </p:nvSpPr>
        <p:spPr>
          <a:xfrm>
            <a:off x="5184883" y="2514600"/>
            <a:ext cx="3959117" cy="41936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+mj-lt"/>
                <a:ea typeface="+mn-ea"/>
                <a:cs typeface="Verdana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tabLst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(with a bit of informatics as well)</a:t>
            </a:r>
          </a:p>
        </p:txBody>
      </p:sp>
      <p:pic>
        <p:nvPicPr>
          <p:cNvPr id="5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F4AA1C62-BDC0-44D4-BE73-723A710FB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41638"/>
            <a:ext cx="5087257" cy="5774724"/>
          </a:xfrm>
          <a:prstGeom prst="rect">
            <a:avLst/>
          </a:prstGeom>
          <a:ln w="25400"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CFDE9-AF92-41EA-989E-609163410622}"/>
              </a:ext>
            </a:extLst>
          </p:cNvPr>
          <p:cNvSpPr txBox="1"/>
          <p:nvPr/>
        </p:nvSpPr>
        <p:spPr>
          <a:xfrm>
            <a:off x="5269254" y="3549958"/>
            <a:ext cx="358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oliver.james.nickalls@singhealth.com.sg</a:t>
            </a:r>
            <a:endParaRPr lang="en-SG" sz="1600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7FB53-0C75-443B-AADF-9096566E2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[old] Plan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EA2E7-787E-44A3-898F-3D0946FDB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94" y="2514600"/>
            <a:ext cx="8229600" cy="3460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u="sng" dirty="0"/>
              <a:t>Mini Python projects</a:t>
            </a:r>
          </a:p>
          <a:p>
            <a:r>
              <a:rPr lang="en-GB" sz="2800" dirty="0"/>
              <a:t>DICOM Anonymiser</a:t>
            </a:r>
          </a:p>
          <a:p>
            <a:pPr lvl="2"/>
            <a:r>
              <a:rPr lang="en-GB" sz="2400" dirty="0"/>
              <a:t>DICOM handling, editing, OCR, image manipulation</a:t>
            </a:r>
          </a:p>
          <a:p>
            <a:r>
              <a:rPr lang="en-GB" sz="2800" dirty="0"/>
              <a:t>MRI defacing (using AI)</a:t>
            </a:r>
          </a:p>
          <a:p>
            <a:r>
              <a:rPr lang="en-GB" sz="2800" dirty="0"/>
              <a:t>AI with </a:t>
            </a:r>
            <a:r>
              <a:rPr lang="en-GB" sz="2800" dirty="0" err="1"/>
              <a:t>Tensorflow</a:t>
            </a:r>
            <a:endParaRPr lang="en-GB" sz="2800" dirty="0"/>
          </a:p>
          <a:p>
            <a:pPr lvl="2"/>
            <a:r>
              <a:rPr lang="en-GB" sz="2400" dirty="0"/>
              <a:t>Train a simple image classifier</a:t>
            </a:r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974B8-0E25-4538-A312-AA15A1E8E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895D3-A8AF-40EA-8A54-048FBFE050D7}" type="datetime3">
              <a:rPr lang="en-US" smtClean="0"/>
              <a:t>9 September 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808CE0-0E87-477E-B011-01E3AA42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A8D2-2718-D247-B6F2-A8CEACF28B7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32AD5-AED5-4A43-B05E-A47ACB19CBFA}"/>
              </a:ext>
            </a:extLst>
          </p:cNvPr>
          <p:cNvSpPr txBox="1"/>
          <p:nvPr/>
        </p:nvSpPr>
        <p:spPr>
          <a:xfrm>
            <a:off x="483394" y="990600"/>
            <a:ext cx="69080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What is Python?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Why Python?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Mini Radiology Informatics ‘refresher’</a:t>
            </a:r>
          </a:p>
        </p:txBody>
      </p:sp>
    </p:spTree>
    <p:extLst>
      <p:ext uri="{BB962C8B-B14F-4D97-AF65-F5344CB8AC3E}">
        <p14:creationId xmlns:p14="http://schemas.microsoft.com/office/powerpoint/2010/main" val="304963583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194E-1DBA-4941-8EC0-3F90FEB3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 got Started…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EE122-A21A-4709-9EE4-9492014FF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4114800" cy="5029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BBC Micro</a:t>
            </a:r>
          </a:p>
          <a:p>
            <a:pPr lvl="1">
              <a:buFont typeface="Calibri" panose="020F0502020204030204" pitchFamily="34" charset="0"/>
              <a:buChar char="‐"/>
            </a:pPr>
            <a:r>
              <a:rPr lang="en-SG" sz="1800" dirty="0"/>
              <a:t>QuickBasic</a:t>
            </a:r>
          </a:p>
          <a:p>
            <a:pPr lvl="1">
              <a:buFont typeface="Calibri" panose="020F0502020204030204" pitchFamily="34" charset="0"/>
              <a:buChar char="‐"/>
            </a:pPr>
            <a:r>
              <a:rPr lang="en-SG" sz="1800" dirty="0" err="1"/>
              <a:t>VisualBasic</a:t>
            </a:r>
            <a:endParaRPr lang="en-SG" sz="1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‘C’ </a:t>
            </a:r>
            <a:r>
              <a:rPr lang="en-GB" sz="1800" dirty="0"/>
              <a:t>in 2000</a:t>
            </a:r>
          </a:p>
          <a:p>
            <a:pPr lvl="1"/>
            <a:r>
              <a:rPr lang="en-GB" sz="1800" dirty="0"/>
              <a:t>BSc Thesis: cone-beam CT reconstruction</a:t>
            </a: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en-GB" sz="2800" dirty="0"/>
              <a:t>Python</a:t>
            </a:r>
            <a:r>
              <a:rPr lang="en-GB" sz="1800" dirty="0"/>
              <a:t> from 2018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(Also some ‘C++’ for microcontroller projects)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80B38-8FB0-40EA-B5F2-EC8724465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895D3-A8AF-40EA-8A54-048FBFE050D7}" type="datetime3">
              <a:rPr lang="en-US" smtClean="0"/>
              <a:t>9 September 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544EC-56FF-46B3-B512-CC505350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A8D2-2718-D247-B6F2-A8CEACF28B7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ADF3A-9C3E-45B5-BD4B-85B008BA96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49" b="3001"/>
          <a:stretch/>
        </p:blipFill>
        <p:spPr>
          <a:xfrm>
            <a:off x="5259090" y="316952"/>
            <a:ext cx="3382432" cy="326444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E2BCC44-5978-4E17-8293-979740D9F27B}"/>
              </a:ext>
            </a:extLst>
          </p:cNvPr>
          <p:cNvSpPr/>
          <p:nvPr/>
        </p:nvSpPr>
        <p:spPr>
          <a:xfrm rot="995243">
            <a:off x="2059577" y="1786442"/>
            <a:ext cx="3484582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300B513F-3699-4B7B-B968-04781A9F0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1995" y="3265074"/>
            <a:ext cx="3651405" cy="29211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980B48-F2FA-45B4-A252-76553DD5B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2031206"/>
            <a:ext cx="2352675" cy="3100387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DA27F6D-24D0-46FC-99ED-D3FED672C625}"/>
              </a:ext>
            </a:extLst>
          </p:cNvPr>
          <p:cNvSpPr/>
          <p:nvPr/>
        </p:nvSpPr>
        <p:spPr>
          <a:xfrm rot="232570">
            <a:off x="2141287" y="3092386"/>
            <a:ext cx="4648787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0501FA-CC74-4B37-ABC4-8A416C3D49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842" y="3511535"/>
            <a:ext cx="1737511" cy="1731414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EDCA120E-2DB7-40E5-ADCA-B175409FB62F}"/>
              </a:ext>
            </a:extLst>
          </p:cNvPr>
          <p:cNvSpPr/>
          <p:nvPr/>
        </p:nvSpPr>
        <p:spPr>
          <a:xfrm rot="20944741">
            <a:off x="2653969" y="4524724"/>
            <a:ext cx="1170426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WordyClock resize">
            <a:hlinkClick r:id="" action="ppaction://media"/>
            <a:extLst>
              <a:ext uri="{FF2B5EF4-FFF2-40B4-BE49-F238E27FC236}">
                <a16:creationId xmlns:a16="http://schemas.microsoft.com/office/drawing/2014/main" id="{2CEF4209-A315-4A9D-84F8-E0EB57CB00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437187" y="2573141"/>
            <a:ext cx="6499225" cy="3657600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191FD8E0-6B58-4FD6-BED9-29FD0D66F082}"/>
              </a:ext>
            </a:extLst>
          </p:cNvPr>
          <p:cNvSpPr/>
          <p:nvPr/>
        </p:nvSpPr>
        <p:spPr>
          <a:xfrm rot="20831625">
            <a:off x="3911078" y="5067813"/>
            <a:ext cx="2095209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0685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14" grpId="0" animBg="1"/>
      <p:bldP spid="16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DE58-37C1-4F6D-A823-36089719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Past Python Projects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BDF60-35C3-4C84-B163-E38CC038E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K-Space Visualiser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/>
              <a:t>T1w Brain</a:t>
            </a:r>
          </a:p>
          <a:p>
            <a:pPr marL="0" indent="0">
              <a:buNone/>
            </a:pPr>
            <a:r>
              <a:rPr lang="en-GB" sz="2400" dirty="0"/>
              <a:t>Defacer</a:t>
            </a:r>
            <a:endParaRPr lang="en-SG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6F2E-6594-495A-B4CF-CE09C4E74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895D3-A8AF-40EA-8A54-048FBFE050D7}" type="datetime3">
              <a:rPr lang="en-US" smtClean="0"/>
              <a:t>9 September 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9BE73D-51AE-4530-AE67-2A0A9C7F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A8D2-2718-D247-B6F2-A8CEACF28B7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k-space demo">
            <a:hlinkClick r:id="" action="ppaction://media"/>
            <a:extLst>
              <a:ext uri="{FF2B5EF4-FFF2-40B4-BE49-F238E27FC236}">
                <a16:creationId xmlns:a16="http://schemas.microsoft.com/office/drawing/2014/main" id="{569A0D24-F0E4-45C4-840F-B17295D81D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71800" y="980841"/>
            <a:ext cx="5105400" cy="2871789"/>
          </a:xfrm>
          <a:prstGeom prst="rect">
            <a:avLst/>
          </a:prstGeom>
        </p:spPr>
      </p:pic>
      <p:pic>
        <p:nvPicPr>
          <p:cNvPr id="8" name="SIMON-1_defaced">
            <a:hlinkClick r:id="" action="ppaction://media"/>
            <a:extLst>
              <a:ext uri="{FF2B5EF4-FFF2-40B4-BE49-F238E27FC236}">
                <a16:creationId xmlns:a16="http://schemas.microsoft.com/office/drawing/2014/main" id="{9D0DF56B-E506-4E6E-B896-FA195263525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81600" y="4018309"/>
            <a:ext cx="2104333" cy="2104333"/>
          </a:xfrm>
          <a:prstGeom prst="rect">
            <a:avLst/>
          </a:prstGeom>
        </p:spPr>
      </p:pic>
      <p:pic>
        <p:nvPicPr>
          <p:cNvPr id="9" name="SIMON-Solid">
            <a:hlinkClick r:id="" action="ppaction://media"/>
            <a:extLst>
              <a:ext uri="{FF2B5EF4-FFF2-40B4-BE49-F238E27FC236}">
                <a16:creationId xmlns:a16="http://schemas.microsoft.com/office/drawing/2014/main" id="{F3DCCF46-7AAE-492C-AFB8-43B186F686E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813059" y="4029343"/>
            <a:ext cx="2104333" cy="210433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8B9E73E-CF4A-4C00-BE94-FDAA844CC83F}"/>
              </a:ext>
            </a:extLst>
          </p:cNvPr>
          <p:cNvSpPr/>
          <p:nvPr/>
        </p:nvSpPr>
        <p:spPr>
          <a:xfrm>
            <a:off x="4114800" y="4689476"/>
            <a:ext cx="914400" cy="762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84285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80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A08BC9-DD4C-4C3B-B274-B2CDAD3DB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000" b="30690"/>
          <a:stretch/>
        </p:blipFill>
        <p:spPr>
          <a:xfrm>
            <a:off x="1600200" y="2514600"/>
            <a:ext cx="1219200" cy="139238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95845-BD41-4CF7-B1AA-F3BE2CA4A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Train AI to Deface MRI brain datasets (directly)</a:t>
            </a:r>
          </a:p>
          <a:p>
            <a:pPr marL="0" indent="0">
              <a:buNone/>
            </a:pPr>
            <a:endParaRPr lang="en-SG" sz="2000" dirty="0"/>
          </a:p>
          <a:p>
            <a:pPr marL="0" indent="0">
              <a:buNone/>
            </a:pPr>
            <a:r>
              <a:rPr lang="en-SG" sz="2000" dirty="0"/>
              <a:t>My previous solution:</a:t>
            </a:r>
          </a:p>
          <a:p>
            <a:pPr marL="0" indent="0">
              <a:buNone/>
            </a:pPr>
            <a:endParaRPr lang="en-SG" sz="2000" dirty="0"/>
          </a:p>
          <a:p>
            <a:pPr marL="0" indent="0">
              <a:buNone/>
            </a:pPr>
            <a:endParaRPr lang="en-SG" sz="2000" dirty="0"/>
          </a:p>
          <a:p>
            <a:pPr marL="0" indent="0">
              <a:buNone/>
            </a:pPr>
            <a:r>
              <a:rPr lang="en-SG" sz="2000" dirty="0"/>
              <a:t>T1 volume</a:t>
            </a:r>
          </a:p>
          <a:p>
            <a:pPr marL="0" indent="0">
              <a:buNone/>
            </a:pPr>
            <a:endParaRPr lang="en-SG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SG" sz="2000" dirty="0">
                <a:sym typeface="Wingdings" panose="05000000000000000000" pitchFamily="2" charset="2"/>
              </a:rPr>
              <a:t>     generate brain mask</a:t>
            </a:r>
          </a:p>
          <a:p>
            <a:pPr marL="0" indent="0">
              <a:buNone/>
            </a:pPr>
            <a:r>
              <a:rPr lang="en-SG" sz="2000" dirty="0">
                <a:sym typeface="Wingdings" panose="05000000000000000000" pitchFamily="2" charset="2"/>
              </a:rPr>
              <a:t>         add to the mask to include face voxels</a:t>
            </a:r>
          </a:p>
          <a:p>
            <a:pPr marL="0" indent="0">
              <a:buNone/>
            </a:pPr>
            <a:r>
              <a:rPr lang="en-SG" sz="2000" dirty="0">
                <a:sym typeface="Wingdings" panose="05000000000000000000" pitchFamily="2" charset="2"/>
              </a:rPr>
              <a:t>             Apply mask to original volume - keep only the non-face voxels</a:t>
            </a:r>
          </a:p>
          <a:p>
            <a:pPr marL="0" indent="0">
              <a:buNone/>
            </a:pPr>
            <a:endParaRPr lang="en-SG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93391-8C4B-4DCE-A7BE-EA735D7AE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Projects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4903E-3185-4215-9453-8D2CB5F57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895D3-A8AF-40EA-8A54-048FBFE050D7}" type="datetime3">
              <a:rPr lang="en-US" smtClean="0"/>
              <a:t>9 September 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5759F-127E-402F-BB61-BE6000CDC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A8D2-2718-D247-B6F2-A8CEACF28B7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0422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D0C45-3D4F-41F6-8D73-6CD99F8DB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Projects in </a:t>
            </a:r>
            <a:r>
              <a:rPr lang="en-GB" dirty="0" err="1"/>
              <a:t>Jupyter</a:t>
            </a:r>
            <a:r>
              <a:rPr lang="en-GB" dirty="0"/>
              <a:t>…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DE35C-5BDB-4F84-95EF-EAF47365F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895D3-A8AF-40EA-8A54-048FBFE050D7}" type="datetime3">
              <a:rPr lang="en-US" smtClean="0"/>
              <a:t>9 September 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485B5-653A-426B-AC3D-736FD15D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A8D2-2718-D247-B6F2-A8CEACF28B7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4EE355-47AC-497A-A0C2-D1F943DA2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8533"/>
            <a:ext cx="9144000" cy="430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9271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974C-7997-4936-95E6-FE3B5A140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569" y="1447800"/>
            <a:ext cx="6621843" cy="673648"/>
          </a:xfrm>
        </p:spPr>
        <p:txBody>
          <a:bodyPr/>
          <a:lstStyle/>
          <a:p>
            <a:r>
              <a:rPr lang="en-GB" dirty="0"/>
              <a:t>Python is easy. And Powerful.</a:t>
            </a:r>
            <a:endParaRPr lang="en-SG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8766D-E081-4468-AA66-AB2099F03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895D3-A8AF-40EA-8A54-048FBFE050D7}" type="datetime3">
              <a:rPr lang="en-US" smtClean="0"/>
              <a:t>9 September 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1E951C-4E63-46A7-8233-88F9E6FE8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A8D2-2718-D247-B6F2-A8CEACF28B7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3" name="Content Placeholder 12" descr="A picture containing indoor, projector, control panel&#10;&#10;Description automatically generated">
            <a:extLst>
              <a:ext uri="{FF2B5EF4-FFF2-40B4-BE49-F238E27FC236}">
                <a16:creationId xmlns:a16="http://schemas.microsoft.com/office/drawing/2014/main" id="{CB70060C-4644-4555-B91D-607D2A9EF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750" y="2558256"/>
            <a:ext cx="4762500" cy="2152650"/>
          </a:xfrm>
        </p:spPr>
      </p:pic>
    </p:spTree>
    <p:extLst>
      <p:ext uri="{BB962C8B-B14F-4D97-AF65-F5344CB8AC3E}">
        <p14:creationId xmlns:p14="http://schemas.microsoft.com/office/powerpoint/2010/main" val="89418015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BD0B72-3F83-4368-BE97-E84E00B77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53" t="10137" r="32501" b="9755"/>
          <a:stretch/>
        </p:blipFill>
        <p:spPr>
          <a:xfrm>
            <a:off x="228600" y="2743200"/>
            <a:ext cx="739589" cy="838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849C07-D5F7-4093-9157-810E6335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	Recap: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BE85C-5325-49F8-B108-97E6CDB2F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11429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2400" dirty="0"/>
              <a:t>Python 			- </a:t>
            </a:r>
            <a:r>
              <a:rPr lang="en-GB" sz="2000" dirty="0"/>
              <a:t>The what and the why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400" dirty="0"/>
              <a:t>DICOM 			- </a:t>
            </a:r>
            <a:r>
              <a:rPr lang="en-GB" sz="2000" dirty="0"/>
              <a:t>and the DICOM file content</a:t>
            </a:r>
            <a:endParaRPr lang="en-SG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08FD0-3EDE-489B-B2C2-1BC6D693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895D3-A8AF-40EA-8A54-048FBFE050D7}" type="datetime3">
              <a:rPr lang="en-US" smtClean="0"/>
              <a:t>9 September 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EA136-6F2F-401E-99AA-012384B7F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A8D2-2718-D247-B6F2-A8CEACF28B7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F6A5E9-85C4-4A94-98D8-24BEA2E67319}"/>
              </a:ext>
            </a:extLst>
          </p:cNvPr>
          <p:cNvSpPr txBox="1">
            <a:spLocks/>
          </p:cNvSpPr>
          <p:nvPr/>
        </p:nvSpPr>
        <p:spPr>
          <a:xfrm>
            <a:off x="468588" y="2816016"/>
            <a:ext cx="8528050" cy="32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794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794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01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tabLst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57188" indent="-17938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4988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918875"/>
                </a:solidFill>
                <a:latin typeface="+mn-lt"/>
                <a:ea typeface="+mn-ea"/>
                <a:cs typeface="+mn-cs"/>
              </a:defRPr>
            </a:lvl6pPr>
            <a:lvl7pPr marL="720725" indent="-185738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918875"/>
                </a:solidFill>
                <a:latin typeface="+mn-lt"/>
                <a:ea typeface="+mn-ea"/>
                <a:cs typeface="+mn-cs"/>
              </a:defRPr>
            </a:lvl7pPr>
            <a:lvl8pPr marL="898525" indent="-1778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918875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	</a:t>
            </a:r>
            <a:r>
              <a:rPr lang="en-GB" b="1" u="sng" dirty="0" err="1"/>
              <a:t>Jupyter</a:t>
            </a:r>
            <a:r>
              <a:rPr lang="en-GB" b="1" u="sng" dirty="0"/>
              <a:t> Projects: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400" dirty="0"/>
              <a:t>DICOM 			- </a:t>
            </a:r>
            <a:r>
              <a:rPr lang="en-GB" sz="2000" dirty="0"/>
              <a:t>exploration, anonymisation, editing, image text removal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GB" sz="2400" dirty="0"/>
              <a:t>MRI defacing 	-</a:t>
            </a:r>
            <a:r>
              <a:rPr lang="en-GB" sz="2000" dirty="0"/>
              <a:t> the Lego approach to Python</a:t>
            </a:r>
            <a:endParaRPr lang="en-GB" sz="2400" dirty="0"/>
          </a:p>
          <a:p>
            <a:pPr>
              <a:buFont typeface="Wingdings" panose="05000000000000000000" pitchFamily="2" charset="2"/>
              <a:buChar char="ü"/>
            </a:pPr>
            <a:r>
              <a:rPr lang="en-GB" sz="2400" dirty="0"/>
              <a:t>AI ‘Frog-or-Not’	</a:t>
            </a:r>
            <a:r>
              <a:rPr lang="en-GB" sz="2000" dirty="0"/>
              <a:t>- Training a simple classification AI model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AADC07A-5B68-4E56-AE52-C657E88A1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88" y="619127"/>
            <a:ext cx="1736724" cy="173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4432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C2E3-B829-41C6-B824-6BE5B0CD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you are interested…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9FC10-FC75-4416-ADA6-975F1683A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2666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/>
              <a:t>Python can be installed by IHIS on Singhealth computers (Anaconda)</a:t>
            </a:r>
          </a:p>
          <a:p>
            <a:pPr marL="0" indent="0">
              <a:buNone/>
            </a:pPr>
            <a:r>
              <a:rPr lang="en-SG" sz="2000" dirty="0"/>
              <a:t>How to install Python (Win/Mac/Linux):</a:t>
            </a:r>
          </a:p>
          <a:p>
            <a:pPr marL="0" indent="0">
              <a:buNone/>
            </a:pPr>
            <a:r>
              <a:rPr lang="en-SG" sz="2400" dirty="0"/>
              <a:t> 	</a:t>
            </a:r>
            <a:r>
              <a:rPr lang="en-SG" sz="2400" dirty="0">
                <a:hlinkClick r:id="rId2"/>
              </a:rPr>
              <a:t>https://realpython.com/installing-python/</a:t>
            </a:r>
            <a:endParaRPr lang="en-SG" sz="2400" dirty="0"/>
          </a:p>
          <a:p>
            <a:pPr marL="0" indent="0">
              <a:buNone/>
            </a:pPr>
            <a:r>
              <a:rPr lang="en-SG" sz="2000" dirty="0"/>
              <a:t>Learn by </a:t>
            </a:r>
            <a:r>
              <a:rPr lang="en-SG" sz="2000" i="1" dirty="0"/>
              <a:t>doing</a:t>
            </a:r>
          </a:p>
          <a:p>
            <a:pPr lvl="2"/>
            <a:r>
              <a:rPr lang="en-SG" sz="2000" dirty="0"/>
              <a:t>online courses and tutorials</a:t>
            </a:r>
          </a:p>
          <a:p>
            <a:pPr lvl="2"/>
            <a:r>
              <a:rPr lang="en-SG" sz="2000" dirty="0"/>
              <a:t>think of small projects and work up.</a:t>
            </a:r>
          </a:p>
          <a:p>
            <a:pPr lvl="2"/>
            <a:r>
              <a:rPr lang="en-SG" sz="2000" dirty="0"/>
              <a:t>Go for the easy wins!</a:t>
            </a:r>
          </a:p>
          <a:p>
            <a:pPr marL="0" indent="0">
              <a:buNone/>
            </a:pPr>
            <a:endParaRPr lang="en-SG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FCA71-662B-4DCA-A616-F0240853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895D3-A8AF-40EA-8A54-048FBFE050D7}" type="datetime3">
              <a:rPr lang="en-US" smtClean="0"/>
              <a:t>13 September 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9BDF4-7018-47A0-AA9D-F7288869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4A8D2-2718-D247-B6F2-A8CEACF28B7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C3273-8FDB-4B8F-8732-3226C04B938C}"/>
              </a:ext>
            </a:extLst>
          </p:cNvPr>
          <p:cNvSpPr txBox="1"/>
          <p:nvPr/>
        </p:nvSpPr>
        <p:spPr>
          <a:xfrm>
            <a:off x="3810000" y="5831757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oliver.james.nickalls@singhealth.com.sg</a:t>
            </a:r>
            <a:endParaRPr lang="en-SG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6C270-38A7-4D45-9AEB-B8E0C1172455}"/>
              </a:ext>
            </a:extLst>
          </p:cNvPr>
          <p:cNvSpPr txBox="1"/>
          <p:nvPr/>
        </p:nvSpPr>
        <p:spPr>
          <a:xfrm>
            <a:off x="697080" y="3750103"/>
            <a:ext cx="158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MOOCs: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77064-E663-489D-B932-BEB5BA39728B}"/>
              </a:ext>
            </a:extLst>
          </p:cNvPr>
          <p:cNvSpPr txBox="1"/>
          <p:nvPr/>
        </p:nvSpPr>
        <p:spPr>
          <a:xfrm>
            <a:off x="2667000" y="3750103"/>
            <a:ext cx="217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Websites:</a:t>
            </a:r>
            <a:endParaRPr lang="en-SG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028495-655A-48AC-8AAB-D904E49D2DF4}"/>
              </a:ext>
            </a:extLst>
          </p:cNvPr>
          <p:cNvGrpSpPr/>
          <p:nvPr/>
        </p:nvGrpSpPr>
        <p:grpSpPr>
          <a:xfrm>
            <a:off x="6385058" y="3750103"/>
            <a:ext cx="2294695" cy="1817327"/>
            <a:chOff x="5975005" y="4800679"/>
            <a:chExt cx="2294695" cy="181732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531138B-4DE7-4813-A27E-C69453DE9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5006" y="5171104"/>
              <a:ext cx="1094685" cy="144581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118FB67-3ED3-46BF-89B4-8B7113C11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5016" y="5170011"/>
              <a:ext cx="1094684" cy="144799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F9F682-0571-4CFE-A7B2-3C2E24DA4352}"/>
                </a:ext>
              </a:extLst>
            </p:cNvPr>
            <p:cNvSpPr txBox="1"/>
            <p:nvPr/>
          </p:nvSpPr>
          <p:spPr>
            <a:xfrm>
              <a:off x="5975005" y="4800679"/>
              <a:ext cx="22946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Books:</a:t>
              </a:r>
              <a:endParaRPr lang="en-SG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BC0E955-C477-4BFA-9CD2-1D527656C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5366376"/>
            <a:ext cx="2430086" cy="5222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D96BF0-529B-431A-B7BF-533F59AE51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080" y="4115918"/>
            <a:ext cx="1667108" cy="3810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C30CFE-3CA1-4272-AFC3-F8D456FBB6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080" y="4490966"/>
            <a:ext cx="1182554" cy="7616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FBDB22A-3606-4D53-9777-BD6F4A716B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000" y="4060677"/>
            <a:ext cx="2172003" cy="67636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0E02921-FD7F-4DD0-B565-D6543730D1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7000" y="4760705"/>
            <a:ext cx="2172003" cy="63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9141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SKH Powerpoint Template 7Jul2014">
  <a:themeElements>
    <a:clrScheme name="SengkangHealth">
      <a:dk1>
        <a:sysClr val="windowText" lastClr="000000"/>
      </a:dk1>
      <a:lt1>
        <a:sysClr val="window" lastClr="FFFFFF"/>
      </a:lt1>
      <a:dk2>
        <a:srgbClr val="918875"/>
      </a:dk2>
      <a:lt2>
        <a:srgbClr val="EFEBE7"/>
      </a:lt2>
      <a:accent1>
        <a:srgbClr val="F99F22"/>
      </a:accent1>
      <a:accent2>
        <a:srgbClr val="EF4123"/>
      </a:accent2>
      <a:accent3>
        <a:srgbClr val="FFC20E"/>
      </a:accent3>
      <a:accent4>
        <a:srgbClr val="F37021"/>
      </a:accent4>
      <a:accent5>
        <a:srgbClr val="FFD400"/>
      </a:accent5>
      <a:accent6>
        <a:srgbClr val="E9E4DA"/>
      </a:accent6>
      <a:hlink>
        <a:srgbClr val="800080"/>
      </a:hlink>
      <a:folHlink>
        <a:srgbClr val="66CC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FA4D2D85855F47AB30BD1EFB54F150" ma:contentTypeVersion="0" ma:contentTypeDescription="Create a new document." ma:contentTypeScope="" ma:versionID="65fe74289f4ee21a19deb7cfe421fca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3A5EB6-96BC-48A2-A2CC-F8BAC888CAA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C2A6A09-A761-4EF6-9E90-61F82A9587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86C8AB-6232-47CE-9E0D-918929E046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 Point Template (revised logo)</Template>
  <TotalTime>19369</TotalTime>
  <Words>353</Words>
  <Application>Microsoft Office PowerPoint</Application>
  <PresentationFormat>On-screen Show (4:3)</PresentationFormat>
  <Paragraphs>86</Paragraphs>
  <Slides>9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Wingdings</vt:lpstr>
      <vt:lpstr>SKH Powerpoint Template 7Jul2014</vt:lpstr>
      <vt:lpstr>An Intro to Python for Radiologists</vt:lpstr>
      <vt:lpstr>The [old] Plan</vt:lpstr>
      <vt:lpstr>How I got Started…</vt:lpstr>
      <vt:lpstr>Some Past Python Projects</vt:lpstr>
      <vt:lpstr>Current Projects</vt:lpstr>
      <vt:lpstr>Projects in Jupyter…</vt:lpstr>
      <vt:lpstr>Python is easy. And Powerful.</vt:lpstr>
      <vt:lpstr> Recap:</vt:lpstr>
      <vt:lpstr>If you are interested…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creator>Deborah Chua Jing Fang</dc:creator>
  <cp:lastModifiedBy>Oli Nickalls</cp:lastModifiedBy>
  <cp:revision>52</cp:revision>
  <cp:lastPrinted>2014-05-20T02:45:35Z</cp:lastPrinted>
  <dcterms:created xsi:type="dcterms:W3CDTF">2018-04-13T01:39:21Z</dcterms:created>
  <dcterms:modified xsi:type="dcterms:W3CDTF">2021-09-14T14:18:57Z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0x01010070FA4D2D85855F47AB30BD1EFB54F150</vt:lpwstr>
  </property>
</Properties>
</file>